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70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304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64175" y="2192850"/>
            <a:ext cx="8192400" cy="75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6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Intus: VR-решения в недвижимости
</a:t>
            </a:r>
            <a:r>
              <a:rPr lang="en-US" sz="14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Моделирование недвижимости в виртуальной реальности с Intus.
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5225" y="0"/>
            <a:ext cx="5141100" cy="514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191950" y="46404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1100" dirty="0"/>
          </a:p>
        </p:txBody>
      </p:sp>
      <p:sp>
        <p:nvSpPr>
          <p:cNvPr id="6" name="Text 1"/>
          <p:cNvSpPr txBox="1"/>
          <p:nvPr/>
        </p:nvSpPr>
        <p:spPr>
          <a:xfrm>
            <a:off x="4572000" y="1251000"/>
            <a:ext cx="4096200" cy="264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Ценовая политика и потенциальные покупатели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Услуги рассчитаны на компании с крупными бюджетами: цена за планировку начинается от 50 тыс. рублей, за VR-демонстрацию существующего объекта — от 55 тыс. рублей. Стоимость зависит от сложности проекта.
Потенциальные покупатели — мужчины и женщины старше 30 лет, с доходом от 100 тыс. рублей, преимущественно проживающие в Москве. Интересы — семья и работа, используют интернет и смартфоны.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5225" y="0"/>
            <a:ext cx="5141100" cy="514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191950" y="46404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</a:t>
            </a:r>
            <a:endParaRPr lang="en-US" sz="1100" dirty="0"/>
          </a:p>
        </p:txBody>
      </p:sp>
      <p:sp>
        <p:nvSpPr>
          <p:cNvPr id="6" name="Text 1"/>
          <p:cNvSpPr txBox="1"/>
          <p:nvPr/>
        </p:nvSpPr>
        <p:spPr>
          <a:xfrm>
            <a:off x="4572000" y="1251000"/>
            <a:ext cx="4096200" cy="264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Производственный план и затраты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Инвестиции в оборудование и регистрацию составляют 1,5 млн рублей. Постоянные издержки включают аренду и коммунальные платежи и составляют 540 тыс. рублей в год.
Переменные издержки, включая зарплаты, достигают 5,6 млн рублей в год. Общие расходы по проекту на год составляют 7,644 млн рублей.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000" y="116850"/>
            <a:ext cx="4894800" cy="489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1710" y="47166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1100" dirty="0"/>
          </a:p>
        </p:txBody>
      </p:sp>
      <p:sp>
        <p:nvSpPr>
          <p:cNvPr id="6" name="Text 1"/>
          <p:cNvSpPr txBox="1"/>
          <p:nvPr/>
        </p:nvSpPr>
        <p:spPr>
          <a:xfrm>
            <a:off x="878147" y="1927180"/>
            <a:ext cx="3778800" cy="107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Компания намерена стабильно выходить на рынок с помощью прямой рекламы и участия в мероприятиях. Планируются скидки и бонусы для привлечения клиентов, взаимодействие с риэлторами и застройщиками.</a:t>
            </a:r>
            <a:endParaRPr lang="en-US" sz="1200" dirty="0"/>
          </a:p>
        </p:txBody>
      </p:sp>
      <p:sp>
        <p:nvSpPr>
          <p:cNvPr id="7" name="Text 2"/>
          <p:cNvSpPr txBox="1"/>
          <p:nvPr/>
        </p:nvSpPr>
        <p:spPr>
          <a:xfrm>
            <a:off x="878147" y="3292910"/>
            <a:ext cx="3778800" cy="107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 рекламу в интернете (Yandex и VK) планируется затратить в общей сложности 630 тыс. рублей за год. Эта стратегия позволит создать узнаваемость и проникнуть в целевой сегмент потребителей.</a:t>
            </a:r>
            <a:endParaRPr lang="en-US" sz="1200" dirty="0"/>
          </a:p>
        </p:txBody>
      </p:sp>
      <p:sp>
        <p:nvSpPr>
          <p:cNvPr id="8" name="Text 3"/>
          <p:cNvSpPr txBox="1"/>
          <p:nvPr/>
        </p:nvSpPr>
        <p:spPr>
          <a:xfrm>
            <a:off x="878150" y="828475"/>
            <a:ext cx="3778800" cy="572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План продвижения и затраты на рекламу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67200" y="251600"/>
            <a:ext cx="8409600" cy="572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5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Анализ успешности проекта</a:t>
            </a:r>
            <a:endParaRPr lang="en-US" sz="2500" dirty="0"/>
          </a:p>
        </p:txBody>
      </p:sp>
      <p:sp>
        <p:nvSpPr>
          <p:cNvPr id="4" name="Text 1"/>
          <p:cNvSpPr txBox="1"/>
          <p:nvPr/>
        </p:nvSpPr>
        <p:spPr>
          <a:xfrm>
            <a:off x="814905" y="1617042"/>
            <a:ext cx="3584100" cy="130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решает проблемы продажи недвижимости на этапе застройки. Это помогает покупателям оценить будущую недвижимость и риэлторам сэкономить время на поездки к объектам.</a:t>
            </a:r>
            <a:endParaRPr lang="en-US" sz="1200" dirty="0"/>
          </a:p>
        </p:txBody>
      </p:sp>
      <p:sp>
        <p:nvSpPr>
          <p:cNvPr id="5" name="Text 2"/>
          <p:cNvSpPr txBox="1"/>
          <p:nvPr/>
        </p:nvSpPr>
        <p:spPr>
          <a:xfrm>
            <a:off x="4973843" y="1617042"/>
            <a:ext cx="3584100" cy="130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Бизнес-продукт направлен на зрелые компании-застройщики и агентства недвижимости. Предложение включает 3D моделирование с VR-презентацией, что соответствует современным требованиям рынка.</a:t>
            </a:r>
            <a:endParaRPr lang="en-US" sz="1200" dirty="0"/>
          </a:p>
        </p:txBody>
      </p:sp>
      <p:sp>
        <p:nvSpPr>
          <p:cNvPr id="6" name="Text 3"/>
          <p:cNvSpPr txBox="1"/>
          <p:nvPr/>
        </p:nvSpPr>
        <p:spPr>
          <a:xfrm>
            <a:off x="4986380" y="3399741"/>
            <a:ext cx="3584100" cy="130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Маркетинг ориентирован на B2B сегмент с возможностью расширения в B2G. Основные каналы — застройщики Московской области и агентства, где активно развивается цифровизация процесса продажи.</a:t>
            </a:r>
            <a:endParaRPr lang="en-US" sz="1200" dirty="0"/>
          </a:p>
        </p:txBody>
      </p:sp>
      <p:sp>
        <p:nvSpPr>
          <p:cNvPr id="7" name="Text 4"/>
          <p:cNvSpPr txBox="1"/>
          <p:nvPr/>
        </p:nvSpPr>
        <p:spPr>
          <a:xfrm>
            <a:off x="827443" y="3399741"/>
            <a:ext cx="3584100" cy="130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Финансовые показатели обещают высокую выручку и окупаемость проекта за 14 месяцев. Стартовые затраты быстро покрываются за счет минимальных переменных издержек и стабильного потока контрактов.</a:t>
            </a:r>
            <a:endParaRPr lang="en-US" sz="1200" dirty="0"/>
          </a:p>
        </p:txBody>
      </p:sp>
      <p:sp>
        <p:nvSpPr>
          <p:cNvPr id="8" name="Text 5"/>
          <p:cNvSpPr txBox="1"/>
          <p:nvPr/>
        </p:nvSpPr>
        <p:spPr>
          <a:xfrm>
            <a:off x="223300" y="46297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25" y="124350"/>
            <a:ext cx="4894800" cy="489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246522" y="915600"/>
            <a:ext cx="3706200" cy="3312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Технологический процесс производства
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Технологии и инновации
</a:t>
            </a:r>
            <a:r>
              <a:rPr lang="en-US" sz="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Производственная технология требует современных VR-платформ и мощных компьютеров для создания 3D моделей. Необходимы VR-сканеры, фотоаппараты и программное обеспечение, чтобы обеспечить качество демонстрации объектов.
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Первоначальные и постоянные затраты
</a:t>
            </a:r>
            <a:r>
              <a:rPr lang="en-US" sz="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Переменные издержки включают закупку компонентов и оплату труда высококвалифицированных программистов. Индустрия требует инновационных решений, которые помогут снизить сложности и повысить эффективность работы.</a:t>
            </a:r>
            <a:endParaRPr lang="en-US" sz="2500" dirty="0"/>
          </a:p>
        </p:txBody>
      </p:sp>
      <p:sp>
        <p:nvSpPr>
          <p:cNvPr id="6" name="Text 1"/>
          <p:cNvSpPr txBox="1"/>
          <p:nvPr/>
        </p:nvSpPr>
        <p:spPr>
          <a:xfrm>
            <a:off x="8608254" y="47166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72450" y="1159300"/>
            <a:ext cx="8202900" cy="20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Заключение: перспективы проекта Intus
</a:t>
            </a:r>
            <a:r>
              <a:rPr lang="en-US" sz="14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Intus предлагает инновационный подход в продаже недвижимости, решая ключевые проблемы отрасли. Высокая рентабельность и быстрая окупаемость делают его привлекательным для инвесторов и партнеров.</a:t>
            </a:r>
            <a:r>
              <a:rPr lang="en-US" sz="36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025" y="116825"/>
            <a:ext cx="4894800" cy="489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310310" y="4716675"/>
            <a:ext cx="449700" cy="74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100" dirty="0"/>
          </a:p>
        </p:txBody>
      </p:sp>
      <p:sp>
        <p:nvSpPr>
          <p:cNvPr id="6" name="Text 1"/>
          <p:cNvSpPr txBox="1"/>
          <p:nvPr/>
        </p:nvSpPr>
        <p:spPr>
          <a:xfrm>
            <a:off x="589650" y="1853700"/>
            <a:ext cx="4259700" cy="1436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Инновации в оценке недвижимости
</a:t>
            </a:r>
            <a:r>
              <a:rPr lang="en-US" sz="14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Проект Intus предлагает уникальную возможность для строительных компаний и </a:t>
            </a:r>
            <a:r>
              <a:rPr lang="ru-RU" sz="1400" smtClean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риелторов</a:t>
            </a:r>
            <a:r>
              <a:rPr lang="en-US" sz="1400" smtClean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4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демонстрировать недвижимость в виртуальной реальности, что существенно упрощает процесс покупки для клиентов и экономит </a:t>
            </a:r>
            <a:r>
              <a:rPr lang="en-US" sz="140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время </a:t>
            </a:r>
            <a:r>
              <a:rPr lang="ru-RU" sz="1400" smtClean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риелторов</a:t>
            </a:r>
            <a:r>
              <a:rPr lang="en-US" sz="1400" smtClean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67200" y="251600"/>
            <a:ext cx="8409600" cy="572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500" dirty="0">
                <a:solidFill>
                  <a:srgbClr val="2424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Основные сведения о компании</a:t>
            </a:r>
            <a:endParaRPr lang="en-US" sz="2500" dirty="0"/>
          </a:p>
        </p:txBody>
      </p:sp>
      <p:sp>
        <p:nvSpPr>
          <p:cNvPr id="4" name="Text 1"/>
          <p:cNvSpPr txBox="1"/>
          <p:nvPr/>
        </p:nvSpPr>
        <p:spPr>
          <a:xfrm>
            <a:off x="3046998" y="4037799"/>
            <a:ext cx="5113200" cy="70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1200" smtClean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Предоставля</a:t>
            </a:r>
            <a:r>
              <a:rPr lang="ru-RU" sz="1200" smtClean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ются</a:t>
            </a:r>
            <a:r>
              <a:rPr lang="en-US" sz="1200" smtClean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услуги по моделированию виртуальных объектов недвижимости, что даст возможность клиентам строительных компаний видеть объект в VR и создавать интерьер по своему усмотрению.</a:t>
            </a:r>
            <a:endParaRPr lang="en-US" sz="1200" dirty="0"/>
          </a:p>
        </p:txBody>
      </p:sp>
      <p:sp>
        <p:nvSpPr>
          <p:cNvPr id="5" name="Text 2"/>
          <p:cNvSpPr txBox="1"/>
          <p:nvPr/>
        </p:nvSpPr>
        <p:spPr>
          <a:xfrm>
            <a:off x="3213750" y="3188739"/>
            <a:ext cx="5113200" cy="70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Контактный телефон для связи: +7(988)-777-88-99. Компания имеет свой веб-сайт: www. intus.ru, где можно ознакомиться с подробной информацией о предоставляемых услугах.</a:t>
            </a:r>
            <a:endParaRPr lang="en-US" sz="1200" dirty="0"/>
          </a:p>
        </p:txBody>
      </p:sp>
      <p:sp>
        <p:nvSpPr>
          <p:cNvPr id="6" name="Text 3"/>
          <p:cNvSpPr txBox="1"/>
          <p:nvPr/>
        </p:nvSpPr>
        <p:spPr>
          <a:xfrm>
            <a:off x="3380308" y="2391279"/>
            <a:ext cx="5113200" cy="65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Банковские реквизиты: Р/С 0000000000000000 в Ростовский банк ПАО Сбербанк. Генеральный директор компании — Буглак Даниил Викторович. Электронная почта: ada16573@gmail.com.</a:t>
            </a:r>
            <a:endParaRPr lang="en-US" sz="1200" dirty="0"/>
          </a:p>
        </p:txBody>
      </p:sp>
      <p:sp>
        <p:nvSpPr>
          <p:cNvPr id="7" name="Text 4"/>
          <p:cNvSpPr txBox="1"/>
          <p:nvPr/>
        </p:nvSpPr>
        <p:spPr>
          <a:xfrm>
            <a:off x="3553948" y="1593820"/>
            <a:ext cx="5113200" cy="65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Полное наименование: Общество с ограниченной ответственностью «Intus». Расположена в Ростове-на-Дону, Россия. Юридический и почтовый адрес: площадь Гагарина, 1.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8" y="1649217"/>
            <a:ext cx="3855244" cy="2168575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191950" y="46404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100" dirty="0"/>
          </a:p>
        </p:txBody>
      </p:sp>
      <p:sp>
        <p:nvSpPr>
          <p:cNvPr id="6" name="Text 1"/>
          <p:cNvSpPr txBox="1"/>
          <p:nvPr/>
        </p:nvSpPr>
        <p:spPr>
          <a:xfrm>
            <a:off x="4572000" y="1251000"/>
            <a:ext cx="4096200" cy="264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Цель и концепция проекта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Цель проекта — обслуживание клиентов через инновационные технологии в продаже недвижимости. Intus предоставляет виртуальные туры по объектам недвижимости, облегчая выбор для покупателей и экономя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время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ru-RU" sz="1200" smtClean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риелторов</a:t>
            </a:r>
            <a:r>
              <a:rPr lang="en-US" sz="1200" smtClean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Концепция бизнеса заключается в сотрудничестве с риэлторами и строительными компаниями, предлагая моделирование объектов недвижимости в VR. Это делает покупку недвижимости более доступной и информативной для клиентов.</a:t>
            </a:r>
            <a:endParaRPr lang="en-US" sz="2500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1971" y="1649217"/>
            <a:ext cx="3988059" cy="224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5225" y="0"/>
            <a:ext cx="5141100" cy="514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191950" y="46404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100" dirty="0"/>
          </a:p>
        </p:txBody>
      </p:sp>
      <p:sp>
        <p:nvSpPr>
          <p:cNvPr id="6" name="Text 1"/>
          <p:cNvSpPr txBox="1"/>
          <p:nvPr/>
        </p:nvSpPr>
        <p:spPr>
          <a:xfrm>
            <a:off x="4572000" y="1251000"/>
            <a:ext cx="4096200" cy="264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Производственные процессы и услуги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Для начала работы необходимо закупить оборудование и программное обеспечение. Команда задействует ведущих программистов, чтобы обеспечить высокий профессионализм в реализации услуг.
VR-оборудование включает компьютеры с мощной конфигурацией, VR-очки и контроллеры. Для съемки объектов нужен VR-сканер и профессиональный фотоаппарат. Затраты на запуск значительные, но ожидается быстрая окупаемость.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5225" y="0"/>
            <a:ext cx="5141100" cy="514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191950" y="46404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1100" dirty="0"/>
          </a:p>
        </p:txBody>
      </p:sp>
      <p:sp>
        <p:nvSpPr>
          <p:cNvPr id="6" name="Text 1"/>
          <p:cNvSpPr txBox="1"/>
          <p:nvPr/>
        </p:nvSpPr>
        <p:spPr>
          <a:xfrm>
            <a:off x="4572000" y="1251000"/>
            <a:ext cx="4096200" cy="264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Финансовые показатели и затраты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Стартовые затраты на проект составляют 1,5 млн рублей. Ожидаемая выручка за год — 8,6 млн рублей, а чистая прибыль — 1,3 млн рублей, рентабельность — 20%. Окупаемость проекта — 14 месяцев.
</a:t>
            </a:r>
            <a:r>
              <a:rPr lang="en-US" sz="1200" dirty="0" err="1" smtClean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Себестоимость</a:t>
            </a:r>
            <a:r>
              <a:rPr lang="ru-RU" sz="120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услуги</a:t>
            </a:r>
            <a:r>
              <a:rPr lang="ru-RU" sz="1200" smtClean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составляет</a:t>
            </a:r>
            <a:r>
              <a:rPr lang="ru-RU" sz="1200" smtClean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5</a:t>
            </a:r>
            <a:r>
              <a:rPr lang="en-US" sz="1200" smtClean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 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тыс. руб. Бизнес планирует минимальные будущие вложения, за исключением заработной платы, что позволит быстро окупить вложенные средства.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5225" y="0"/>
            <a:ext cx="5141100" cy="514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191950" y="46404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1100" dirty="0"/>
          </a:p>
        </p:txBody>
      </p:sp>
      <p:sp>
        <p:nvSpPr>
          <p:cNvPr id="6" name="Text 1"/>
          <p:cNvSpPr txBox="1"/>
          <p:nvPr/>
        </p:nvSpPr>
        <p:spPr>
          <a:xfrm>
            <a:off x="4572000" y="1251000"/>
            <a:ext cx="4096200" cy="264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Риски и вызовы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Основные риски связаны с неуспеваемостью проектов, нехваткой ресурсов и проблемами с освоением новых технологий. Могут возникнуть перебои в электроснабжении и завышенные требования клиентов.
Команда должна быть готова к адаптации к новым технологиям и обеспечению качественного выполнения заказов в оговоренные сроки. Надлежащее планирование и обучение помогут снизить эти риски.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5225" y="0"/>
            <a:ext cx="5141100" cy="514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191950" y="46404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100" dirty="0"/>
          </a:p>
        </p:txBody>
      </p:sp>
      <p:sp>
        <p:nvSpPr>
          <p:cNvPr id="6" name="Text 1"/>
          <p:cNvSpPr txBox="1"/>
          <p:nvPr/>
        </p:nvSpPr>
        <p:spPr>
          <a:xfrm>
            <a:off x="4572000" y="1251000"/>
            <a:ext cx="4096200" cy="264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Описание рынка и целевая аудитория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Intus фокусируется на B2B сегменте, работая с застройщиками и риэлторами. Основные клиенты — компании, нуждающиеся в привлекательной демонстрации недвижимости потенциальным покупателям именно на стадии их создания.
Целевой рынок — Московская область, где находятся самые быстрорастущие города России. Второй этап — B2G модель для работы с государственными объектами, что обеспечит стабильность и качество предложений.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5225" y="0"/>
            <a:ext cx="5141100" cy="514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191950" y="46404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1100" dirty="0"/>
          </a:p>
        </p:txBody>
      </p:sp>
      <p:sp>
        <p:nvSpPr>
          <p:cNvPr id="6" name="Text 1"/>
          <p:cNvSpPr txBox="1"/>
          <p:nvPr/>
        </p:nvSpPr>
        <p:spPr>
          <a:xfrm>
            <a:off x="4572000" y="1251000"/>
            <a:ext cx="4096200" cy="264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Маркетинговая стратегия и продвижение
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Продвижение через PR агентства и интернет: реклама на Yandex и VK, а также участие в форумах на темы цифровых технологий. Будет предоставляться возможность попробовать бесплатный прототип услуг.
Первые контракты планируется заключать по сниженной цене, что привлечет клиентов и создаст начальную базу для расширения рынка. Размещается реклама онлайн и участие в тематических мероприятиях.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356</Words>
  <Application>Microsoft Office PowerPoint</Application>
  <PresentationFormat>Экран (16:9)</PresentationFormat>
  <Paragraphs>52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ПК</cp:lastModifiedBy>
  <cp:revision>4</cp:revision>
  <dcterms:created xsi:type="dcterms:W3CDTF">2024-12-06T20:29:02Z</dcterms:created>
  <dcterms:modified xsi:type="dcterms:W3CDTF">2024-12-06T21:11:33Z</dcterms:modified>
</cp:coreProperties>
</file>